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</p:sldMasterIdLst>
  <p:notesMasterIdLst>
    <p:notesMasterId r:id="rId18"/>
  </p:notesMasterIdLst>
  <p:handoutMasterIdLst>
    <p:handoutMasterId r:id="rId19"/>
  </p:handoutMasterIdLst>
  <p:sldIdLst>
    <p:sldId id="257" r:id="rId2"/>
    <p:sldId id="266" r:id="rId3"/>
    <p:sldId id="259" r:id="rId4"/>
    <p:sldId id="271" r:id="rId5"/>
    <p:sldId id="262" r:id="rId6"/>
    <p:sldId id="260" r:id="rId7"/>
    <p:sldId id="272" r:id="rId8"/>
    <p:sldId id="278" r:id="rId9"/>
    <p:sldId id="270" r:id="rId10"/>
    <p:sldId id="268" r:id="rId11"/>
    <p:sldId id="273" r:id="rId12"/>
    <p:sldId id="274" r:id="rId13"/>
    <p:sldId id="275" r:id="rId14"/>
    <p:sldId id="276" r:id="rId15"/>
    <p:sldId id="277" r:id="rId16"/>
    <p:sldId id="269" r:id="rId17"/>
  </p:sldIdLst>
  <p:sldSz cx="15544800" cy="10515600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80183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16036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240551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320734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4009187" algn="l" defTabSz="1603675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4811024" algn="l" defTabSz="1603675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5612862" algn="l" defTabSz="1603675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6414699" algn="l" defTabSz="1603675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974" userDrawn="1">
          <p15:clr>
            <a:srgbClr val="A4A3A4"/>
          </p15:clr>
        </p15:guide>
        <p15:guide id="2" pos="4896" userDrawn="1">
          <p15:clr>
            <a:srgbClr val="A4A3A4"/>
          </p15:clr>
        </p15:guide>
        <p15:guide id="3" orient="horz" pos="3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loop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67FF"/>
    <a:srgbClr val="0051BA"/>
    <a:srgbClr val="003459"/>
    <a:srgbClr val="85898A"/>
    <a:srgbClr val="8E9FBC"/>
    <a:srgbClr val="971B2F"/>
    <a:srgbClr val="E8000D"/>
    <a:srgbClr val="DDE5ED"/>
    <a:srgbClr val="FFC82D"/>
    <a:srgbClr val="F2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059" autoAdjust="0"/>
    <p:restoredTop sz="96341" autoAdjust="0"/>
  </p:normalViewPr>
  <p:slideViewPr>
    <p:cSldViewPr snapToGrid="0">
      <p:cViewPr varScale="1">
        <p:scale>
          <a:sx n="75" d="100"/>
          <a:sy n="75" d="100"/>
        </p:scale>
        <p:origin x="200" y="360"/>
      </p:cViewPr>
      <p:guideLst>
        <p:guide orient="horz" pos="3974"/>
        <p:guide pos="4896"/>
        <p:guide orient="horz" pos="331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4" d="100"/>
          <a:sy n="64" d="100"/>
        </p:scale>
        <p:origin x="-3252" y="-114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6D7DD882-4E92-4B28-B551-957C6C7109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899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6950" y="720725"/>
            <a:ext cx="53213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10FB0C24-C29C-4988-9D69-B2A8BEE879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40040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2105" kern="1200">
        <a:solidFill>
          <a:schemeClr val="tx1"/>
        </a:solidFill>
        <a:latin typeface="Arial" charset="0"/>
        <a:ea typeface="+mn-ea"/>
        <a:cs typeface="+mn-cs"/>
      </a:defRPr>
    </a:lvl1pPr>
    <a:lvl2pPr marL="801837" algn="l" rtl="0" eaLnBrk="0" fontAlgn="base" hangingPunct="0">
      <a:spcBef>
        <a:spcPct val="30000"/>
      </a:spcBef>
      <a:spcAft>
        <a:spcPct val="0"/>
      </a:spcAft>
      <a:defRPr sz="2105" kern="1200">
        <a:solidFill>
          <a:schemeClr val="tx1"/>
        </a:solidFill>
        <a:latin typeface="Arial" charset="0"/>
        <a:ea typeface="+mn-ea"/>
        <a:cs typeface="+mn-cs"/>
      </a:defRPr>
    </a:lvl2pPr>
    <a:lvl3pPr marL="1603675" algn="l" rtl="0" eaLnBrk="0" fontAlgn="base" hangingPunct="0">
      <a:spcBef>
        <a:spcPct val="30000"/>
      </a:spcBef>
      <a:spcAft>
        <a:spcPct val="0"/>
      </a:spcAft>
      <a:defRPr sz="2105" kern="1200">
        <a:solidFill>
          <a:schemeClr val="tx1"/>
        </a:solidFill>
        <a:latin typeface="Arial" charset="0"/>
        <a:ea typeface="+mn-ea"/>
        <a:cs typeface="+mn-cs"/>
      </a:defRPr>
    </a:lvl3pPr>
    <a:lvl4pPr marL="2405512" algn="l" rtl="0" eaLnBrk="0" fontAlgn="base" hangingPunct="0">
      <a:spcBef>
        <a:spcPct val="30000"/>
      </a:spcBef>
      <a:spcAft>
        <a:spcPct val="0"/>
      </a:spcAft>
      <a:defRPr sz="2105" kern="1200">
        <a:solidFill>
          <a:schemeClr val="tx1"/>
        </a:solidFill>
        <a:latin typeface="Arial" charset="0"/>
        <a:ea typeface="+mn-ea"/>
        <a:cs typeface="+mn-cs"/>
      </a:defRPr>
    </a:lvl4pPr>
    <a:lvl5pPr marL="3207349" algn="l" rtl="0" eaLnBrk="0" fontAlgn="base" hangingPunct="0">
      <a:spcBef>
        <a:spcPct val="30000"/>
      </a:spcBef>
      <a:spcAft>
        <a:spcPct val="0"/>
      </a:spcAft>
      <a:defRPr sz="2105" kern="1200">
        <a:solidFill>
          <a:schemeClr val="tx1"/>
        </a:solidFill>
        <a:latin typeface="Arial" charset="0"/>
        <a:ea typeface="+mn-ea"/>
        <a:cs typeface="+mn-cs"/>
      </a:defRPr>
    </a:lvl5pPr>
    <a:lvl6pPr marL="4009187" algn="l" defTabSz="1603675" rtl="0" eaLnBrk="1" latinLnBrk="0" hangingPunct="1">
      <a:defRPr sz="2105" kern="1200">
        <a:solidFill>
          <a:schemeClr val="tx1"/>
        </a:solidFill>
        <a:latin typeface="+mn-lt"/>
        <a:ea typeface="+mn-ea"/>
        <a:cs typeface="+mn-cs"/>
      </a:defRPr>
    </a:lvl6pPr>
    <a:lvl7pPr marL="4811024" algn="l" defTabSz="1603675" rtl="0" eaLnBrk="1" latinLnBrk="0" hangingPunct="1">
      <a:defRPr sz="2105" kern="1200">
        <a:solidFill>
          <a:schemeClr val="tx1"/>
        </a:solidFill>
        <a:latin typeface="+mn-lt"/>
        <a:ea typeface="+mn-ea"/>
        <a:cs typeface="+mn-cs"/>
      </a:defRPr>
    </a:lvl7pPr>
    <a:lvl8pPr marL="5612862" algn="l" defTabSz="1603675" rtl="0" eaLnBrk="1" latinLnBrk="0" hangingPunct="1">
      <a:defRPr sz="2105" kern="1200">
        <a:solidFill>
          <a:schemeClr val="tx1"/>
        </a:solidFill>
        <a:latin typeface="+mn-lt"/>
        <a:ea typeface="+mn-ea"/>
        <a:cs typeface="+mn-cs"/>
      </a:defRPr>
    </a:lvl8pPr>
    <a:lvl9pPr marL="6414699" algn="l" defTabSz="1603675" rtl="0" eaLnBrk="1" latinLnBrk="0" hangingPunct="1">
      <a:defRPr sz="210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solidFill>
                  <a:srgbClr val="0051BA"/>
                </a:solidFill>
                <a:latin typeface="Nunito SemiBold" pitchFamily="2" charset="77"/>
                <a:ea typeface="Nunito SemiBold" pitchFamily="2" charset="77"/>
                <a:cs typeface="Nunito SemiBold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06400" indent="-406400">
              <a:spcBef>
                <a:spcPts val="25"/>
              </a:spcBef>
              <a:tabLst/>
              <a:defRPr b="0" i="0">
                <a:latin typeface="Nunito" pitchFamily="2" charset="77"/>
                <a:ea typeface="Nunito" pitchFamily="2" charset="77"/>
                <a:cs typeface="Nunito" pitchFamily="2" charset="77"/>
              </a:defRPr>
            </a:lvl1pPr>
            <a:lvl2pPr>
              <a:defRPr b="0" i="0">
                <a:latin typeface="Nunito Light" pitchFamily="2" charset="77"/>
                <a:ea typeface="Nunito Light" pitchFamily="2" charset="77"/>
                <a:cs typeface="Nunito Light" pitchFamily="2" charset="77"/>
              </a:defRPr>
            </a:lvl2pPr>
            <a:lvl3pPr>
              <a:defRPr b="0" i="1">
                <a:latin typeface="Nunito Light" pitchFamily="2" charset="77"/>
                <a:ea typeface="Nunito Light" pitchFamily="2" charset="77"/>
                <a:cs typeface="Nunito Light" pitchFamily="2" charset="77"/>
              </a:defRPr>
            </a:lvl3pPr>
            <a:lvl4pPr>
              <a:defRPr b="0" i="0">
                <a:latin typeface="Avenir Light" panose="020B0402020203020204" pitchFamily="34" charset="77"/>
                <a:ea typeface="Avenir Light" panose="020B0402020203020204" pitchFamily="34" charset="77"/>
                <a:cs typeface="Avenir Light" panose="020B0402020203020204" pitchFamily="34" charset="77"/>
              </a:defRPr>
            </a:lvl4pPr>
            <a:lvl5pPr>
              <a:defRPr b="0" i="0">
                <a:latin typeface="Avenir Light" panose="020B0402020203020204" pitchFamily="34" charset="77"/>
                <a:ea typeface="Avenir Light" panose="020B0402020203020204" pitchFamily="34" charset="77"/>
                <a:cs typeface="Avenir Light" panose="020B0402020203020204" pitchFamily="34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485881" y="937155"/>
            <a:ext cx="3675698" cy="87605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0701" y="937155"/>
            <a:ext cx="10776108" cy="87605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217142" y="9697727"/>
            <a:ext cx="10411778" cy="491701"/>
          </a:xfrm>
          <a:prstGeom prst="rect">
            <a:avLst/>
          </a:prstGeom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360"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1263015" indent="-48577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943100" indent="-388620">
              <a:buClr>
                <a:schemeClr val="tx1"/>
              </a:buClr>
              <a:buChar char="•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720340" indent="-388620">
              <a:spcBef>
                <a:spcPct val="20000"/>
              </a:spcBef>
              <a:buClr>
                <a:schemeClr val="bg1"/>
              </a:buClr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497580" indent="-388620">
              <a:spcBef>
                <a:spcPct val="20000"/>
              </a:spcBef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27482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505206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582930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660654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FOR INTERNAL TEAM USE ONLY  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692" y="937160"/>
            <a:ext cx="14710885" cy="10258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0692" y="2105500"/>
            <a:ext cx="7221855" cy="7592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7931631" y="2105500"/>
            <a:ext cx="7224553" cy="7592225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217142" y="9697727"/>
            <a:ext cx="10411778" cy="491701"/>
          </a:xfrm>
          <a:prstGeom prst="rect">
            <a:avLst/>
          </a:prstGeom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360"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1263015" indent="-48577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943100" indent="-388620">
              <a:buClr>
                <a:schemeClr val="tx1"/>
              </a:buClr>
              <a:buChar char="•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720340" indent="-388620">
              <a:spcBef>
                <a:spcPct val="20000"/>
              </a:spcBef>
              <a:buClr>
                <a:schemeClr val="bg1"/>
              </a:buClr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497580" indent="-388620">
              <a:spcBef>
                <a:spcPct val="20000"/>
              </a:spcBef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27482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505206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582930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660654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FOR INTERNAL TEAM USE ONLY  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932" y="6757252"/>
            <a:ext cx="13213080" cy="2088516"/>
          </a:xfrm>
        </p:spPr>
        <p:txBody>
          <a:bodyPr/>
          <a:lstStyle>
            <a:lvl1pPr algn="l">
              <a:defRPr sz="6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7932" y="4456960"/>
            <a:ext cx="13213080" cy="2300287"/>
          </a:xfrm>
        </p:spPr>
        <p:txBody>
          <a:bodyPr anchor="b"/>
          <a:lstStyle>
            <a:lvl1pPr marL="0" indent="0" algn="ctr">
              <a:buNone/>
              <a:defRPr sz="6000" b="1" i="1">
                <a:latin typeface="Nunito" pitchFamily="2" charset="77"/>
              </a:defRPr>
            </a:lvl1pPr>
            <a:lvl2pPr marL="777240" indent="0">
              <a:buNone/>
              <a:defRPr sz="3060"/>
            </a:lvl2pPr>
            <a:lvl3pPr marL="1554480" indent="0">
              <a:buNone/>
              <a:defRPr sz="2720"/>
            </a:lvl3pPr>
            <a:lvl4pPr marL="2331720" indent="0">
              <a:buNone/>
              <a:defRPr sz="2380"/>
            </a:lvl4pPr>
            <a:lvl5pPr marL="3108960" indent="0">
              <a:buNone/>
              <a:defRPr sz="2380"/>
            </a:lvl5pPr>
            <a:lvl6pPr marL="3886200" indent="0">
              <a:buNone/>
              <a:defRPr sz="2380"/>
            </a:lvl6pPr>
            <a:lvl7pPr marL="4663440" indent="0">
              <a:buNone/>
              <a:defRPr sz="2380"/>
            </a:lvl7pPr>
            <a:lvl8pPr marL="5440680" indent="0">
              <a:buNone/>
              <a:defRPr sz="2380"/>
            </a:lvl8pPr>
            <a:lvl9pPr marL="6217920" indent="0">
              <a:buNone/>
              <a:defRPr sz="23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0692" y="2137156"/>
            <a:ext cx="7221855" cy="7560564"/>
          </a:xfrm>
        </p:spPr>
        <p:txBody>
          <a:bodyPr/>
          <a:lstStyle>
            <a:lvl1pPr>
              <a:defRPr sz="3060">
                <a:latin typeface="Calibri"/>
                <a:cs typeface="Calibri"/>
              </a:defRPr>
            </a:lvl1pPr>
            <a:lvl2pPr>
              <a:defRPr sz="2720">
                <a:latin typeface="Calibri"/>
                <a:cs typeface="Calibri"/>
              </a:defRPr>
            </a:lvl2pPr>
            <a:lvl3pPr>
              <a:defRPr sz="2380">
                <a:latin typeface="Calibri"/>
                <a:cs typeface="Calibri"/>
              </a:defRPr>
            </a:lvl3pPr>
            <a:lvl4pPr>
              <a:defRPr sz="2040">
                <a:latin typeface="Calibri"/>
                <a:cs typeface="Calibri"/>
              </a:defRPr>
            </a:lvl4pPr>
            <a:lvl5pPr>
              <a:defRPr sz="2040">
                <a:latin typeface="Calibri"/>
                <a:cs typeface="Calibri"/>
              </a:defRPr>
            </a:lvl5pPr>
            <a:lvl6pPr>
              <a:defRPr sz="3060"/>
            </a:lvl6pPr>
            <a:lvl7pPr>
              <a:defRPr sz="3060"/>
            </a:lvl7pPr>
            <a:lvl8pPr>
              <a:defRPr sz="3060"/>
            </a:lvl8pPr>
            <a:lvl9pPr>
              <a:defRPr sz="30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1631" y="2137156"/>
            <a:ext cx="7224553" cy="7560564"/>
          </a:xfrm>
        </p:spPr>
        <p:txBody>
          <a:bodyPr/>
          <a:lstStyle>
            <a:lvl1pPr>
              <a:defRPr sz="3060">
                <a:latin typeface="Calibri"/>
                <a:cs typeface="Calibri"/>
              </a:defRPr>
            </a:lvl1pPr>
            <a:lvl2pPr>
              <a:defRPr sz="2720">
                <a:latin typeface="Calibri"/>
                <a:cs typeface="Calibri"/>
              </a:defRPr>
            </a:lvl2pPr>
            <a:lvl3pPr>
              <a:defRPr sz="2380">
                <a:latin typeface="Calibri"/>
                <a:cs typeface="Calibri"/>
              </a:defRPr>
            </a:lvl3pPr>
            <a:lvl4pPr>
              <a:defRPr sz="2040">
                <a:latin typeface="Calibri"/>
                <a:cs typeface="Calibri"/>
              </a:defRPr>
            </a:lvl4pPr>
            <a:lvl5pPr>
              <a:defRPr sz="2040">
                <a:latin typeface="Calibri"/>
                <a:cs typeface="Calibri"/>
              </a:defRPr>
            </a:lvl5pPr>
            <a:lvl6pPr>
              <a:defRPr sz="3060"/>
            </a:lvl6pPr>
            <a:lvl7pPr>
              <a:defRPr sz="3060"/>
            </a:lvl7pPr>
            <a:lvl8pPr>
              <a:defRPr sz="3060"/>
            </a:lvl8pPr>
            <a:lvl9pPr>
              <a:defRPr sz="30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217142" y="9697727"/>
            <a:ext cx="10411778" cy="491701"/>
          </a:xfrm>
          <a:prstGeom prst="rect">
            <a:avLst/>
          </a:prstGeom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360"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1263015" indent="-48577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943100" indent="-388620">
              <a:buClr>
                <a:schemeClr val="tx1"/>
              </a:buClr>
              <a:buChar char="•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720340" indent="-388620">
              <a:spcBef>
                <a:spcPct val="20000"/>
              </a:spcBef>
              <a:buClr>
                <a:schemeClr val="bg1"/>
              </a:buClr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497580" indent="-388620">
              <a:spcBef>
                <a:spcPct val="20000"/>
              </a:spcBef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27482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505206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582930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660654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FOR INTERNAL TEAM USE ONLY 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421112"/>
            <a:ext cx="13990320" cy="1752600"/>
          </a:xfrm>
        </p:spPr>
        <p:txBody>
          <a:bodyPr/>
          <a:lstStyle>
            <a:lvl1pPr>
              <a:defRPr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2353845"/>
            <a:ext cx="6868320" cy="980968"/>
          </a:xfrm>
        </p:spPr>
        <p:txBody>
          <a:bodyPr anchor="b"/>
          <a:lstStyle>
            <a:lvl1pPr marL="0" indent="0">
              <a:buNone/>
              <a:defRPr sz="4080" b="1">
                <a:latin typeface="Calibri"/>
                <a:cs typeface="Calibri"/>
              </a:defRPr>
            </a:lvl1pPr>
            <a:lvl2pPr marL="777240" indent="0">
              <a:buNone/>
              <a:defRPr sz="3400" b="1"/>
            </a:lvl2pPr>
            <a:lvl3pPr marL="1554480" indent="0">
              <a:buNone/>
              <a:defRPr sz="3060" b="1"/>
            </a:lvl3pPr>
            <a:lvl4pPr marL="2331720" indent="0">
              <a:buNone/>
              <a:defRPr sz="2720" b="1"/>
            </a:lvl4pPr>
            <a:lvl5pPr marL="3108960" indent="0">
              <a:buNone/>
              <a:defRPr sz="2720" b="1"/>
            </a:lvl5pPr>
            <a:lvl6pPr marL="3886200" indent="0">
              <a:buNone/>
              <a:defRPr sz="2720" b="1"/>
            </a:lvl6pPr>
            <a:lvl7pPr marL="4663440" indent="0">
              <a:buNone/>
              <a:defRPr sz="2720" b="1"/>
            </a:lvl7pPr>
            <a:lvl8pPr marL="5440680" indent="0">
              <a:buNone/>
              <a:defRPr sz="2720" b="1"/>
            </a:lvl8pPr>
            <a:lvl9pPr marL="6217920" indent="0">
              <a:buNone/>
              <a:defRPr sz="2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7240" y="3334808"/>
            <a:ext cx="6868320" cy="6058642"/>
          </a:xfrm>
        </p:spPr>
        <p:txBody>
          <a:bodyPr/>
          <a:lstStyle>
            <a:lvl1pPr>
              <a:defRPr sz="4080">
                <a:latin typeface="Calibri"/>
                <a:cs typeface="Calibri"/>
              </a:defRPr>
            </a:lvl1pPr>
            <a:lvl2pPr>
              <a:defRPr sz="3400">
                <a:latin typeface="Calibri"/>
                <a:cs typeface="Calibri"/>
              </a:defRPr>
            </a:lvl2pPr>
            <a:lvl3pPr>
              <a:defRPr sz="3060">
                <a:latin typeface="Calibri"/>
                <a:cs typeface="Calibri"/>
              </a:defRPr>
            </a:lvl3pPr>
            <a:lvl4pPr>
              <a:defRPr sz="2720">
                <a:latin typeface="Calibri"/>
                <a:cs typeface="Calibri"/>
              </a:defRPr>
            </a:lvl4pPr>
            <a:lvl5pPr>
              <a:defRPr sz="2720">
                <a:latin typeface="Calibri"/>
                <a:cs typeface="Calibri"/>
              </a:defRPr>
            </a:lvl5pPr>
            <a:lvl6pPr>
              <a:defRPr sz="2720"/>
            </a:lvl6pPr>
            <a:lvl7pPr>
              <a:defRPr sz="2720"/>
            </a:lvl7pPr>
            <a:lvl8pPr>
              <a:defRPr sz="2720"/>
            </a:lvl8pPr>
            <a:lvl9pPr>
              <a:defRPr sz="27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96552" y="2353845"/>
            <a:ext cx="6871018" cy="980968"/>
          </a:xfrm>
        </p:spPr>
        <p:txBody>
          <a:bodyPr anchor="b"/>
          <a:lstStyle>
            <a:lvl1pPr marL="0" indent="0">
              <a:buNone/>
              <a:defRPr sz="4080" b="1">
                <a:latin typeface="Calibri"/>
                <a:cs typeface="Calibri"/>
              </a:defRPr>
            </a:lvl1pPr>
            <a:lvl2pPr marL="777240" indent="0">
              <a:buNone/>
              <a:defRPr sz="3400" b="1"/>
            </a:lvl2pPr>
            <a:lvl3pPr marL="1554480" indent="0">
              <a:buNone/>
              <a:defRPr sz="3060" b="1"/>
            </a:lvl3pPr>
            <a:lvl4pPr marL="2331720" indent="0">
              <a:buNone/>
              <a:defRPr sz="2720" b="1"/>
            </a:lvl4pPr>
            <a:lvl5pPr marL="3108960" indent="0">
              <a:buNone/>
              <a:defRPr sz="2720" b="1"/>
            </a:lvl5pPr>
            <a:lvl6pPr marL="3886200" indent="0">
              <a:buNone/>
              <a:defRPr sz="2720" b="1"/>
            </a:lvl6pPr>
            <a:lvl7pPr marL="4663440" indent="0">
              <a:buNone/>
              <a:defRPr sz="2720" b="1"/>
            </a:lvl7pPr>
            <a:lvl8pPr marL="5440680" indent="0">
              <a:buNone/>
              <a:defRPr sz="2720" b="1"/>
            </a:lvl8pPr>
            <a:lvl9pPr marL="6217920" indent="0">
              <a:buNone/>
              <a:defRPr sz="2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96552" y="3334808"/>
            <a:ext cx="6871018" cy="6058642"/>
          </a:xfrm>
        </p:spPr>
        <p:txBody>
          <a:bodyPr/>
          <a:lstStyle>
            <a:lvl1pPr>
              <a:defRPr sz="4080">
                <a:latin typeface="Calibri"/>
                <a:cs typeface="Calibri"/>
              </a:defRPr>
            </a:lvl1pPr>
            <a:lvl2pPr>
              <a:defRPr sz="3400">
                <a:latin typeface="Calibri"/>
                <a:cs typeface="Calibri"/>
              </a:defRPr>
            </a:lvl2pPr>
            <a:lvl3pPr>
              <a:defRPr sz="3060">
                <a:latin typeface="Calibri"/>
                <a:cs typeface="Calibri"/>
              </a:defRPr>
            </a:lvl3pPr>
            <a:lvl4pPr>
              <a:defRPr sz="2720">
                <a:latin typeface="Calibri"/>
                <a:cs typeface="Calibri"/>
              </a:defRPr>
            </a:lvl4pPr>
            <a:lvl5pPr>
              <a:defRPr sz="2720">
                <a:latin typeface="Calibri"/>
                <a:cs typeface="Calibri"/>
              </a:defRPr>
            </a:lvl5pPr>
            <a:lvl6pPr>
              <a:defRPr sz="2720"/>
            </a:lvl6pPr>
            <a:lvl7pPr>
              <a:defRPr sz="2720"/>
            </a:lvl7pPr>
            <a:lvl8pPr>
              <a:defRPr sz="2720"/>
            </a:lvl8pPr>
            <a:lvl9pPr>
              <a:defRPr sz="27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217142" y="9697727"/>
            <a:ext cx="10411778" cy="491701"/>
          </a:xfrm>
          <a:prstGeom prst="rect">
            <a:avLst/>
          </a:prstGeom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360">
                <a:solidFill>
                  <a:schemeClr val="tx1"/>
                </a:solidFill>
                <a:latin typeface="Calibri"/>
                <a:cs typeface="Calibri"/>
              </a:defRPr>
            </a:lvl1pPr>
            <a:lvl2pPr marL="1263015" indent="-48577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943100" indent="-388620">
              <a:buClr>
                <a:schemeClr val="tx1"/>
              </a:buClr>
              <a:buChar char="•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720340" indent="-388620">
              <a:spcBef>
                <a:spcPct val="20000"/>
              </a:spcBef>
              <a:buClr>
                <a:schemeClr val="bg1"/>
              </a:buClr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497580" indent="-388620">
              <a:spcBef>
                <a:spcPct val="20000"/>
              </a:spcBef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27482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505206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582930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660654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>
                <a:solidFill>
                  <a:srgbClr val="000000"/>
                </a:solidFill>
                <a:ea typeface="MS PGothic" panose="020B0600070205080204" pitchFamily="34" charset="-128"/>
              </a:rPr>
              <a:t>FOR INTERNAL TEAM USE ONLY  </a:t>
            </a:r>
            <a:endParaRPr lang="en-US" dirty="0">
              <a:solidFill>
                <a:srgbClr val="000000"/>
              </a:solidFill>
              <a:ea typeface="MS PGothic" panose="020B0600070205080204" pitchFamily="34" charset="-128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1205177"/>
            <a:ext cx="14767560" cy="115250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217142" y="9697727"/>
            <a:ext cx="10411778" cy="491701"/>
          </a:xfrm>
          <a:prstGeom prst="rect">
            <a:avLst/>
          </a:prstGeom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360"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1263015" indent="-48577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943100" indent="-388620">
              <a:buClr>
                <a:schemeClr val="tx1"/>
              </a:buClr>
              <a:buChar char="•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720340" indent="-388620">
              <a:spcBef>
                <a:spcPct val="20000"/>
              </a:spcBef>
              <a:buClr>
                <a:schemeClr val="bg1"/>
              </a:buClr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497580" indent="-388620">
              <a:spcBef>
                <a:spcPct val="20000"/>
              </a:spcBef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27482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505206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582930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660654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FOR INTERNAL TEAM USE ONLY  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9" y="418680"/>
            <a:ext cx="5114132" cy="1781810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7585" y="418677"/>
            <a:ext cx="8689975" cy="8974773"/>
          </a:xfrm>
        </p:spPr>
        <p:txBody>
          <a:bodyPr/>
          <a:lstStyle>
            <a:lvl1pPr>
              <a:defRPr sz="5440"/>
            </a:lvl1pPr>
            <a:lvl2pPr>
              <a:defRPr sz="4760"/>
            </a:lvl2pPr>
            <a:lvl3pPr>
              <a:defRPr sz="408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9" y="2200492"/>
            <a:ext cx="5114132" cy="7192963"/>
          </a:xfrm>
        </p:spPr>
        <p:txBody>
          <a:bodyPr/>
          <a:lstStyle>
            <a:lvl1pPr marL="0" indent="0">
              <a:buNone/>
              <a:defRPr sz="2380"/>
            </a:lvl1pPr>
            <a:lvl2pPr marL="777240" indent="0">
              <a:buNone/>
              <a:defRPr sz="2040"/>
            </a:lvl2pPr>
            <a:lvl3pPr marL="1554480" indent="0">
              <a:buNone/>
              <a:defRPr sz="1700"/>
            </a:lvl3pPr>
            <a:lvl4pPr marL="2331720" indent="0">
              <a:buNone/>
              <a:defRPr sz="1530"/>
            </a:lvl4pPr>
            <a:lvl5pPr marL="3108960" indent="0">
              <a:buNone/>
              <a:defRPr sz="1530"/>
            </a:lvl5pPr>
            <a:lvl6pPr marL="3886200" indent="0">
              <a:buNone/>
              <a:defRPr sz="1530"/>
            </a:lvl6pPr>
            <a:lvl7pPr marL="4663440" indent="0">
              <a:buNone/>
              <a:defRPr sz="1530"/>
            </a:lvl7pPr>
            <a:lvl8pPr marL="5440680" indent="0">
              <a:buNone/>
              <a:defRPr sz="1530"/>
            </a:lvl8pPr>
            <a:lvl9pPr marL="6217920" indent="0">
              <a:buNone/>
              <a:defRPr sz="153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890" y="7360920"/>
            <a:ext cx="9326880" cy="868999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6890" y="939589"/>
            <a:ext cx="9326880" cy="6309360"/>
          </a:xfrm>
        </p:spPr>
        <p:txBody>
          <a:bodyPr/>
          <a:lstStyle>
            <a:lvl1pPr marL="0" indent="0">
              <a:buNone/>
              <a:defRPr sz="5440"/>
            </a:lvl1pPr>
            <a:lvl2pPr marL="777240" indent="0">
              <a:buNone/>
              <a:defRPr sz="4760"/>
            </a:lvl2pPr>
            <a:lvl3pPr marL="1554480" indent="0">
              <a:buNone/>
              <a:defRPr sz="4080"/>
            </a:lvl3pPr>
            <a:lvl4pPr marL="2331720" indent="0">
              <a:buNone/>
              <a:defRPr sz="3400"/>
            </a:lvl4pPr>
            <a:lvl5pPr marL="3108960" indent="0">
              <a:buNone/>
              <a:defRPr sz="3400"/>
            </a:lvl5pPr>
            <a:lvl6pPr marL="3886200" indent="0">
              <a:buNone/>
              <a:defRPr sz="3400"/>
            </a:lvl6pPr>
            <a:lvl7pPr marL="4663440" indent="0">
              <a:buNone/>
              <a:defRPr sz="3400"/>
            </a:lvl7pPr>
            <a:lvl8pPr marL="5440680" indent="0">
              <a:buNone/>
              <a:defRPr sz="3400"/>
            </a:lvl8pPr>
            <a:lvl9pPr marL="6217920" indent="0">
              <a:buNone/>
              <a:defRPr sz="34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6890" y="8229919"/>
            <a:ext cx="9326880" cy="1234121"/>
          </a:xfrm>
        </p:spPr>
        <p:txBody>
          <a:bodyPr/>
          <a:lstStyle>
            <a:lvl1pPr marL="0" indent="0">
              <a:buNone/>
              <a:defRPr sz="2380"/>
            </a:lvl1pPr>
            <a:lvl2pPr marL="777240" indent="0">
              <a:buNone/>
              <a:defRPr sz="2040"/>
            </a:lvl2pPr>
            <a:lvl3pPr marL="1554480" indent="0">
              <a:buNone/>
              <a:defRPr sz="1700"/>
            </a:lvl3pPr>
            <a:lvl4pPr marL="2331720" indent="0">
              <a:buNone/>
              <a:defRPr sz="1530"/>
            </a:lvl4pPr>
            <a:lvl5pPr marL="3108960" indent="0">
              <a:buNone/>
              <a:defRPr sz="1530"/>
            </a:lvl5pPr>
            <a:lvl6pPr marL="3886200" indent="0">
              <a:buNone/>
              <a:defRPr sz="1530"/>
            </a:lvl6pPr>
            <a:lvl7pPr marL="4663440" indent="0">
              <a:buNone/>
              <a:defRPr sz="1530"/>
            </a:lvl7pPr>
            <a:lvl8pPr marL="5440680" indent="0">
              <a:buNone/>
              <a:defRPr sz="1530"/>
            </a:lvl8pPr>
            <a:lvl9pPr marL="6217920" indent="0">
              <a:buNone/>
              <a:defRPr sz="153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217142" y="9697727"/>
            <a:ext cx="10411778" cy="491701"/>
          </a:xfrm>
          <a:prstGeom prst="rect">
            <a:avLst/>
          </a:prstGeom>
          <a:noFill/>
          <a:ln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>
              <a:spcBef>
                <a:spcPct val="5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360"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1263015" indent="-485775">
              <a:buClr>
                <a:schemeClr val="tx1"/>
              </a:buClr>
              <a:buFont typeface="Arial" panose="020B0604020202020204" pitchFamily="34" charset="0"/>
              <a:buChar char="–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943100" indent="-388620">
              <a:buClr>
                <a:schemeClr val="tx1"/>
              </a:buClr>
              <a:buChar char="•"/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2720340" indent="-388620">
              <a:spcBef>
                <a:spcPct val="20000"/>
              </a:spcBef>
              <a:buClr>
                <a:schemeClr val="bg1"/>
              </a:buClr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3497580" indent="-388620">
              <a:spcBef>
                <a:spcPct val="20000"/>
              </a:spcBef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27482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505206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582930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6606540" indent="-38862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 sz="272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FOR INTERNAL TEAM USE ONLY  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8620" y="1172169"/>
            <a:ext cx="14767560" cy="1152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8620" y="2459289"/>
            <a:ext cx="14767560" cy="73783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7652" name="Line 4"/>
          <p:cNvSpPr>
            <a:spLocks noChangeShapeType="1"/>
          </p:cNvSpPr>
          <p:nvPr/>
        </p:nvSpPr>
        <p:spPr bwMode="auto">
          <a:xfrm>
            <a:off x="445293" y="1073331"/>
            <a:ext cx="14654213" cy="0"/>
          </a:xfrm>
          <a:prstGeom prst="line">
            <a:avLst/>
          </a:prstGeom>
          <a:noFill/>
          <a:ln w="15875">
            <a:solidFill>
              <a:srgbClr val="003459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Nunito" pitchFamily="2" charset="77"/>
              <a:ea typeface="Avenir Book" charset="0"/>
              <a:cs typeface="Avenir Book" charset="0"/>
            </a:endParaRPr>
          </a:p>
        </p:txBody>
      </p:sp>
      <p:sp>
        <p:nvSpPr>
          <p:cNvPr id="27654" name="Rectangle 6"/>
          <p:cNvSpPr>
            <a:spLocks noChangeArrowheads="1"/>
          </p:cNvSpPr>
          <p:nvPr/>
        </p:nvSpPr>
        <p:spPr bwMode="auto">
          <a:xfrm>
            <a:off x="291465" y="10069997"/>
            <a:ext cx="939165" cy="3797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fld id="{C26A3523-2DB4-4335-99B0-4EBE9D26D63A}" type="slidenum">
              <a:rPr lang="en-US" sz="1700">
                <a:latin typeface="Avenir Book" panose="02000503020000020003" pitchFamily="2" charset="0"/>
                <a:ea typeface="Avenir Book" charset="0"/>
                <a:cs typeface="Avenir Book" charset="0"/>
              </a:rPr>
              <a:pPr>
                <a:defRPr/>
              </a:pPr>
              <a:t>‹#›</a:t>
            </a:fld>
            <a:endParaRPr lang="en-US" sz="1700" dirty="0">
              <a:latin typeface="Avenir Book" panose="02000503020000020003" pitchFamily="2" charset="0"/>
              <a:ea typeface="Avenir Book" charset="0"/>
              <a:cs typeface="Avenir Book" charset="0"/>
            </a:endParaRP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8BBD0A22-FC5E-CF4C-AA2F-D3FFB16B574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161257"/>
            <a:ext cx="1892300" cy="876300"/>
          </a:xfrm>
          <a:prstGeom prst="rect">
            <a:avLst/>
          </a:prstGeom>
        </p:spPr>
      </p:pic>
      <p:sp>
        <p:nvSpPr>
          <p:cNvPr id="9" name="Line 4">
            <a:extLst>
              <a:ext uri="{FF2B5EF4-FFF2-40B4-BE49-F238E27FC236}">
                <a16:creationId xmlns:a16="http://schemas.microsoft.com/office/drawing/2014/main" id="{E4140EB8-3FC5-B040-AF85-32F8B9D1225D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45293" y="9916513"/>
            <a:ext cx="14654213" cy="0"/>
          </a:xfrm>
          <a:prstGeom prst="line">
            <a:avLst/>
          </a:prstGeom>
          <a:noFill/>
          <a:ln w="15875">
            <a:solidFill>
              <a:srgbClr val="003459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Nunito" pitchFamily="2" charset="77"/>
              <a:ea typeface="Avenir Book" charset="0"/>
              <a:cs typeface="Avenir Book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0D70B8-08D2-F745-88D1-DD91B0DF7528}"/>
              </a:ext>
            </a:extLst>
          </p:cNvPr>
          <p:cNvSpPr txBox="1"/>
          <p:nvPr userDrawn="1"/>
        </p:nvSpPr>
        <p:spPr>
          <a:xfrm>
            <a:off x="8213838" y="9884981"/>
            <a:ext cx="7078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i="1" dirty="0">
                <a:solidFill>
                  <a:srgbClr val="2767FF"/>
                </a:solidFill>
                <a:latin typeface="Nunito" pitchFamily="2" charset="77"/>
              </a:rPr>
              <a:t>“Uncertainty is a key source of competitive advantage.”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DF4D6C16-95EF-8A4F-AE7F-51763EA9B16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0" y="155233"/>
            <a:ext cx="868680" cy="86868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3" r:id="rId3"/>
    <p:sldLayoutId id="2147483662" r:id="rId4"/>
    <p:sldLayoutId id="2147483661" r:id="rId5"/>
    <p:sldLayoutId id="2147483660" r:id="rId6"/>
    <p:sldLayoutId id="2147483659" r:id="rId7"/>
    <p:sldLayoutId id="2147483658" r:id="rId8"/>
    <p:sldLayoutId id="2147483657" r:id="rId9"/>
    <p:sldLayoutId id="2147483656" r:id="rId10"/>
    <p:sldLayoutId id="214748365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 i="0">
          <a:solidFill>
            <a:srgbClr val="0051BA"/>
          </a:solidFill>
          <a:effectLst>
            <a:outerShdw blurRad="50800" dist="38100" dir="2700000" algn="tl" rotWithShape="0">
              <a:schemeClr val="accent1">
                <a:lumMod val="50000"/>
                <a:alpha val="43000"/>
              </a:schemeClr>
            </a:outerShdw>
          </a:effectLst>
          <a:latin typeface="Nunito SemiBold" pitchFamily="2" charset="77"/>
          <a:ea typeface="Nunito SemiBold" pitchFamily="2" charset="77"/>
          <a:cs typeface="Nunito SemiBold" pitchFamily="2" charset="77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740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740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740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740">
          <a:solidFill>
            <a:schemeClr val="tx1"/>
          </a:solidFill>
          <a:latin typeface="Arial" charset="0"/>
        </a:defRPr>
      </a:lvl5pPr>
      <a:lvl6pPr marL="777240" algn="l" rtl="0" eaLnBrk="1" fontAlgn="base" hangingPunct="1">
        <a:spcBef>
          <a:spcPct val="0"/>
        </a:spcBef>
        <a:spcAft>
          <a:spcPct val="0"/>
        </a:spcAft>
        <a:defRPr sz="3740">
          <a:solidFill>
            <a:schemeClr val="tx1"/>
          </a:solidFill>
          <a:latin typeface="Arial" charset="0"/>
        </a:defRPr>
      </a:lvl6pPr>
      <a:lvl7pPr marL="1554480" algn="l" rtl="0" eaLnBrk="1" fontAlgn="base" hangingPunct="1">
        <a:spcBef>
          <a:spcPct val="0"/>
        </a:spcBef>
        <a:spcAft>
          <a:spcPct val="0"/>
        </a:spcAft>
        <a:defRPr sz="3740">
          <a:solidFill>
            <a:schemeClr val="tx1"/>
          </a:solidFill>
          <a:latin typeface="Arial" charset="0"/>
        </a:defRPr>
      </a:lvl7pPr>
      <a:lvl8pPr marL="2331720" algn="l" rtl="0" eaLnBrk="1" fontAlgn="base" hangingPunct="1">
        <a:spcBef>
          <a:spcPct val="0"/>
        </a:spcBef>
        <a:spcAft>
          <a:spcPct val="0"/>
        </a:spcAft>
        <a:defRPr sz="3740">
          <a:solidFill>
            <a:schemeClr val="tx1"/>
          </a:solidFill>
          <a:latin typeface="Arial" charset="0"/>
        </a:defRPr>
      </a:lvl8pPr>
      <a:lvl9pPr marL="3108960" algn="l" rtl="0" eaLnBrk="1" fontAlgn="base" hangingPunct="1">
        <a:spcBef>
          <a:spcPct val="0"/>
        </a:spcBef>
        <a:spcAft>
          <a:spcPct val="0"/>
        </a:spcAft>
        <a:defRPr sz="3740">
          <a:solidFill>
            <a:schemeClr val="tx1"/>
          </a:solidFill>
          <a:latin typeface="Arial" charset="0"/>
        </a:defRPr>
      </a:lvl9pPr>
    </p:titleStyle>
    <p:bodyStyle>
      <a:lvl1pPr marL="344488" indent="-422275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tabLst/>
        <a:defRPr sz="3200" b="0" i="0">
          <a:solidFill>
            <a:srgbClr val="003459"/>
          </a:solidFill>
          <a:latin typeface="Nunito ExtraLight" pitchFamily="2" charset="77"/>
          <a:ea typeface="Nunito ExtraLight" pitchFamily="2" charset="77"/>
          <a:cs typeface="Nunito ExtraLight" pitchFamily="2" charset="77"/>
        </a:defRPr>
      </a:lvl1pPr>
      <a:lvl2pPr marL="862013" indent="-3921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Lucida Grande"/>
        <a:buChar char="□"/>
        <a:tabLst/>
        <a:defRPr sz="3200" b="0" i="0">
          <a:solidFill>
            <a:srgbClr val="2767FF"/>
          </a:solidFill>
          <a:latin typeface="Nunito ExtraLight" pitchFamily="2" charset="77"/>
          <a:ea typeface="Nunito ExtraLight" pitchFamily="2" charset="77"/>
          <a:cs typeface="Nunito ExtraLight" pitchFamily="2" charset="77"/>
        </a:defRPr>
      </a:lvl2pPr>
      <a:lvl3pPr marL="1270000" indent="-407988" algn="l" rtl="0" eaLnBrk="0" fontAlgn="base" hangingPunct="0">
        <a:spcBef>
          <a:spcPct val="20000"/>
        </a:spcBef>
        <a:spcAft>
          <a:spcPct val="0"/>
        </a:spcAft>
        <a:buClr>
          <a:srgbClr val="4B6BAF"/>
        </a:buClr>
        <a:buSzPct val="75000"/>
        <a:buFont typeface="Lucida Grande"/>
        <a:buChar char="◇"/>
        <a:tabLst/>
        <a:defRPr sz="3200" b="0" i="0">
          <a:solidFill>
            <a:srgbClr val="971B2F"/>
          </a:solidFill>
          <a:latin typeface="Nunito ExtraLight" pitchFamily="2" charset="77"/>
          <a:ea typeface="Nunito ExtraLight" pitchFamily="2" charset="77"/>
          <a:cs typeface="Nunito ExtraLight" pitchFamily="2" charset="77"/>
        </a:defRPr>
      </a:lvl3pPr>
      <a:lvl4pPr marL="1550988" indent="-2809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Lucida Grande"/>
        <a:buChar char="◦"/>
        <a:tabLst/>
        <a:defRPr sz="3200" b="0" i="0" baseline="0">
          <a:solidFill>
            <a:schemeClr val="tx1"/>
          </a:solidFill>
          <a:latin typeface="Nunito ExtraLight" pitchFamily="2" charset="77"/>
          <a:ea typeface="Nunito ExtraLight" pitchFamily="2" charset="77"/>
          <a:cs typeface="Nunito ExtraLight" pitchFamily="2" charset="77"/>
        </a:defRPr>
      </a:lvl4pPr>
      <a:lvl5pPr marL="2922747" indent="-13495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sz="2040">
          <a:solidFill>
            <a:schemeClr val="tx1"/>
          </a:solidFill>
          <a:latin typeface="+mn-lt"/>
        </a:defRPr>
      </a:lvl5pPr>
      <a:lvl6pPr marL="3699987" indent="-1349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 sz="2040">
          <a:solidFill>
            <a:schemeClr val="tx1"/>
          </a:solidFill>
          <a:latin typeface="+mn-lt"/>
        </a:defRPr>
      </a:lvl6pPr>
      <a:lvl7pPr marL="4477227" indent="-1349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 sz="2040">
          <a:solidFill>
            <a:schemeClr val="tx1"/>
          </a:solidFill>
          <a:latin typeface="+mn-lt"/>
        </a:defRPr>
      </a:lvl7pPr>
      <a:lvl8pPr marL="5254467" indent="-1349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 sz="2040">
          <a:solidFill>
            <a:schemeClr val="tx1"/>
          </a:solidFill>
          <a:latin typeface="+mn-lt"/>
        </a:defRPr>
      </a:lvl8pPr>
      <a:lvl9pPr marL="6031707" indent="-1349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defRPr sz="204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1pPr>
      <a:lvl2pPr marL="77724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2pPr>
      <a:lvl3pPr marL="155448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3pPr>
      <a:lvl4pPr marL="233172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4pPr>
      <a:lvl5pPr marL="310896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5pPr>
      <a:lvl6pPr marL="388620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6pPr>
      <a:lvl7pPr marL="466344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7pPr>
      <a:lvl8pPr marL="544068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algn="l" defTabSz="1554480" rtl="0" eaLnBrk="1" latinLnBrk="0" hangingPunct="1">
        <a:defRPr sz="30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meetings2.informs.org/wordpress/nationalharbor2020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F16826-E6DB-F14A-8D4C-DA1681FE7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98440" y="1611491"/>
            <a:ext cx="10547920" cy="2811200"/>
          </a:xfrm>
          <a:effectLst>
            <a:outerShdw blurRad="50800" dist="50800" dir="5400000" algn="ctr" rotWithShape="0">
              <a:srgbClr val="8E9FBC"/>
            </a:outerShdw>
          </a:effectLst>
        </p:spPr>
        <p:txBody>
          <a:bodyPr anchor="t"/>
          <a:lstStyle/>
          <a:p>
            <a:pPr algn="ctr"/>
            <a:r>
              <a:rPr lang="en-US" dirty="0"/>
              <a:t>The History of Business Strategy:  An NLP Perspective</a:t>
            </a:r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E812FAC0-4791-C747-9D0D-C6242B1CDA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021" y="7864359"/>
            <a:ext cx="7882758" cy="14578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1820E7-6AC4-F44E-A2BD-CDD4ECF820AA}"/>
              </a:ext>
            </a:extLst>
          </p:cNvPr>
          <p:cNvSpPr txBox="1"/>
          <p:nvPr/>
        </p:nvSpPr>
        <p:spPr>
          <a:xfrm>
            <a:off x="4666593" y="4422691"/>
            <a:ext cx="621161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51BA"/>
                </a:solidFill>
              </a:rPr>
              <a:t>A natural-language-processing exploration of the thematic landscape of the field of Business Strategy, 1980-2020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9C78D9-1096-704F-B5F7-6C14EDF774C8}"/>
              </a:ext>
            </a:extLst>
          </p:cNvPr>
          <p:cNvSpPr txBox="1"/>
          <p:nvPr/>
        </p:nvSpPr>
        <p:spPr>
          <a:xfrm>
            <a:off x="2088776" y="6574412"/>
            <a:ext cx="113672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971B2F"/>
                </a:solidFill>
                <a:latin typeface="Nunito SemiBold" pitchFamily="2" charset="77"/>
              </a:rPr>
              <a:t>General Assembly DSI-10 Showcase</a:t>
            </a:r>
          </a:p>
          <a:p>
            <a:pPr algn="ctr"/>
            <a:r>
              <a:rPr lang="en-US" sz="2400" dirty="0">
                <a:solidFill>
                  <a:srgbClr val="971B2F"/>
                </a:solidFill>
                <a:latin typeface="Nunito Light" pitchFamily="2" charset="77"/>
              </a:rPr>
              <a:t>April 9, 2020</a:t>
            </a:r>
          </a:p>
        </p:txBody>
      </p:sp>
    </p:spTree>
    <p:extLst>
      <p:ext uri="{BB962C8B-B14F-4D97-AF65-F5344CB8AC3E}">
        <p14:creationId xmlns:p14="http://schemas.microsoft.com/office/powerpoint/2010/main" val="3437697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8" name="Picture 7" descr="Schrödinger ca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550" y="2579907"/>
            <a:ext cx="8112796" cy="71245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8B795-F5EA-AF48-B83E-0276EDED8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3459"/>
                </a:solidFill>
                <a:latin typeface="Nunito Black" pitchFamily="2" charset="77"/>
              </a:rPr>
              <a:t>Theme ⓵</a:t>
            </a:r>
            <a:r>
              <a:rPr lang="en-US" dirty="0"/>
              <a:t>:  The </a:t>
            </a:r>
            <a:r>
              <a:rPr lang="en-US" i="1" dirty="0">
                <a:latin typeface="Nunito" pitchFamily="2" charset="77"/>
              </a:rPr>
              <a:t>Competitive-Advantage</a:t>
            </a:r>
            <a:r>
              <a:rPr lang="en-US" dirty="0"/>
              <a:t> framework spans multiple topics.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A68478F0-E61D-5943-AAF8-18365590F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2357685"/>
            <a:ext cx="15316200" cy="766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06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8B795-F5EA-AF48-B83E-0276EDED8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3459"/>
                </a:solidFill>
                <a:latin typeface="Nunito Black" pitchFamily="2" charset="77"/>
              </a:rPr>
              <a:t>Theme ⓶</a:t>
            </a:r>
            <a:r>
              <a:rPr lang="en-US" dirty="0"/>
              <a:t>:  </a:t>
            </a:r>
            <a:r>
              <a:rPr lang="en-US" i="1" dirty="0">
                <a:latin typeface="Nunito" pitchFamily="2" charset="77"/>
              </a:rPr>
              <a:t>Disruptive Innovation</a:t>
            </a:r>
            <a:r>
              <a:rPr lang="en-US" dirty="0"/>
              <a:t> overlaps with </a:t>
            </a:r>
            <a:r>
              <a:rPr lang="en-US" i="1" dirty="0">
                <a:latin typeface="Nunito" pitchFamily="2" charset="77"/>
              </a:rPr>
              <a:t>Competitive Advantage</a:t>
            </a:r>
            <a:r>
              <a:rPr lang="en-US" dirty="0"/>
              <a:t>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16C6DBE-F3C7-9342-ACAF-0F264E4E3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2357685"/>
            <a:ext cx="15316200" cy="766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828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8B795-F5EA-AF48-B83E-0276EDED8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3459"/>
                </a:solidFill>
                <a:latin typeface="Nunito Black" pitchFamily="2" charset="77"/>
              </a:rPr>
              <a:t>Theme ⓷</a:t>
            </a:r>
            <a:r>
              <a:rPr lang="en-US" dirty="0"/>
              <a:t>:  </a:t>
            </a:r>
            <a:r>
              <a:rPr lang="en-US" i="1" dirty="0">
                <a:latin typeface="Nunito" pitchFamily="2" charset="77"/>
              </a:rPr>
              <a:t>Dynamic Capabilities </a:t>
            </a:r>
            <a:r>
              <a:rPr lang="en-US" dirty="0"/>
              <a:t>overlaps with some of </a:t>
            </a:r>
            <a:r>
              <a:rPr lang="en-US" i="1" dirty="0">
                <a:latin typeface="Nunito" pitchFamily="2" charset="77"/>
              </a:rPr>
              <a:t>Competitive Advantage’s </a:t>
            </a:r>
            <a:r>
              <a:rPr lang="en-US" dirty="0"/>
              <a:t>strongest signals.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B6B4947-5430-4046-A796-A35298527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2357685"/>
            <a:ext cx="15316200" cy="766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52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8B795-F5EA-AF48-B83E-0276EDED8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3459"/>
                </a:solidFill>
                <a:latin typeface="Nunito Black" pitchFamily="2" charset="77"/>
              </a:rPr>
              <a:t>Theme ⓸</a:t>
            </a:r>
            <a:r>
              <a:rPr lang="en-US" dirty="0"/>
              <a:t>:  </a:t>
            </a:r>
            <a:r>
              <a:rPr lang="en-US" i="1" dirty="0">
                <a:latin typeface="Nunito" pitchFamily="2" charset="77"/>
              </a:rPr>
              <a:t>Information as an Asset</a:t>
            </a:r>
            <a:r>
              <a:rPr lang="en-US" dirty="0"/>
              <a:t> is closely aligned to  </a:t>
            </a:r>
            <a:r>
              <a:rPr lang="en-US" i="1" dirty="0">
                <a:latin typeface="Nunito" pitchFamily="2" charset="77"/>
              </a:rPr>
              <a:t>Dynamic Capabilities</a:t>
            </a:r>
            <a:r>
              <a:rPr lang="en-US" dirty="0"/>
              <a:t>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432B284-3301-7B46-9BED-BEA1831EC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2357685"/>
            <a:ext cx="15315354" cy="766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166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8B795-F5EA-AF48-B83E-0276EDED8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3459"/>
                </a:solidFill>
                <a:latin typeface="Nunito Black" pitchFamily="2" charset="77"/>
              </a:rPr>
              <a:t>Theme ⓹</a:t>
            </a:r>
            <a:r>
              <a:rPr lang="en-US" dirty="0"/>
              <a:t>:  </a:t>
            </a:r>
            <a:r>
              <a:rPr lang="en-US" i="1" dirty="0">
                <a:latin typeface="Nunito" pitchFamily="2" charset="77"/>
              </a:rPr>
              <a:t>Management Science</a:t>
            </a:r>
            <a:r>
              <a:rPr lang="en-US" dirty="0"/>
              <a:t> is largely distinct, with some overlap with </a:t>
            </a:r>
            <a:r>
              <a:rPr lang="en-US" i="1" dirty="0">
                <a:latin typeface="Nunito" pitchFamily="2" charset="77"/>
              </a:rPr>
              <a:t>Competitive Advantage</a:t>
            </a:r>
            <a:r>
              <a:rPr lang="en-US" dirty="0"/>
              <a:t>.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A79CDE-B314-104B-B539-C39EE89C9E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2357686"/>
            <a:ext cx="15316200" cy="766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26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91017 UR Logo.s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831" y="2302932"/>
            <a:ext cx="12687044" cy="590973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 of business problem.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Nunito SemiBold"/>
                <a:cs typeface="Nunito SemiBold"/>
              </a:rPr>
              <a:t>Essential problem</a:t>
            </a:r>
            <a:r>
              <a:rPr lang="en-US" dirty="0"/>
              <a:t>. Detect major </a:t>
            </a:r>
            <a:r>
              <a:rPr lang="en-US" b="1" i="1" dirty="0">
                <a:solidFill>
                  <a:srgbClr val="0051BA"/>
                </a:solidFill>
                <a:latin typeface="Nunito SemiBold" pitchFamily="2" charset="77"/>
              </a:rPr>
              <a:t>themes</a:t>
            </a:r>
            <a:r>
              <a:rPr lang="en-US" dirty="0"/>
              <a:t> in published business-strategy literature.</a:t>
            </a:r>
          </a:p>
          <a:p>
            <a:endParaRPr lang="en-US" dirty="0"/>
          </a:p>
          <a:p>
            <a:r>
              <a:rPr lang="en-US" dirty="0">
                <a:latin typeface="Nunito SemiBold"/>
                <a:cs typeface="Nunito SemiBold"/>
              </a:rPr>
              <a:t>Target Audience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Business consultants.</a:t>
            </a:r>
          </a:p>
          <a:p>
            <a:pPr lvl="1"/>
            <a:r>
              <a:rPr lang="en-US" dirty="0"/>
              <a:t>Academic researchers.</a:t>
            </a:r>
          </a:p>
          <a:p>
            <a:pPr lvl="1"/>
            <a:endParaRPr lang="en-US" dirty="0"/>
          </a:p>
          <a:p>
            <a:r>
              <a:rPr lang="en-US" dirty="0">
                <a:latin typeface="Nunito SemiBold"/>
                <a:cs typeface="Nunito SemiBold"/>
              </a:rPr>
              <a:t>Potential benefits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Ability to provide more-insightful guidance to clients.</a:t>
            </a:r>
          </a:p>
          <a:p>
            <a:pPr lvl="1"/>
            <a:r>
              <a:rPr lang="en-US" dirty="0"/>
              <a:t>Better understanding of the body of research.</a:t>
            </a:r>
          </a:p>
          <a:p>
            <a:pPr lvl="1"/>
            <a:r>
              <a:rPr lang="en-US" dirty="0"/>
              <a:t>Opportunities to apply methods to other problems.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8F293-E401-4147-8DEC-16589CCA1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960" dirty="0">
                <a:solidFill>
                  <a:srgbClr val="003459"/>
                </a:solidFill>
                <a:latin typeface="Nunito Black" pitchFamily="2" charset="77"/>
              </a:rPr>
              <a:t>Key Business Problem</a:t>
            </a:r>
            <a:r>
              <a:rPr lang="en-US" sz="2960" dirty="0"/>
              <a:t>:  Five key </a:t>
            </a:r>
            <a:r>
              <a:rPr lang="en-US" sz="2960" i="1" dirty="0">
                <a:solidFill>
                  <a:srgbClr val="2767FF"/>
                </a:solidFill>
                <a:latin typeface="Nunito" pitchFamily="2" charset="77"/>
              </a:rPr>
              <a:t>themes</a:t>
            </a:r>
            <a:r>
              <a:rPr lang="en-US" sz="2960" dirty="0"/>
              <a:t> dominated the business-strategy research over the last century.  </a:t>
            </a:r>
            <a:r>
              <a:rPr lang="en-US" sz="2960" i="1" dirty="0">
                <a:solidFill>
                  <a:srgbClr val="2767FF"/>
                </a:solidFill>
                <a:latin typeface="Nunito" pitchFamily="2" charset="77"/>
              </a:rPr>
              <a:t>Can we detect them using machine-learning methods?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45DF03-8E6F-8F4E-A05E-77E3B49CDD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808" y="2357685"/>
            <a:ext cx="13819184" cy="751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25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E347-4A38-8143-AF93-388D6CF8B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this problem challenging?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4D39F-3394-4845-B772-9FF46E01A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Fuzzy definitions of “strategy”.</a:t>
            </a:r>
          </a:p>
          <a:p>
            <a:pPr lvl="1"/>
            <a:r>
              <a:rPr lang="en-US" dirty="0"/>
              <a:t>Probably lots of the content that’s not completely on-point with major themes.</a:t>
            </a:r>
          </a:p>
          <a:p>
            <a:endParaRPr lang="en-US" dirty="0"/>
          </a:p>
          <a:p>
            <a:r>
              <a:rPr lang="en-US" dirty="0"/>
              <a:t>Significantly more recent content than earlier content.</a:t>
            </a:r>
          </a:p>
          <a:p>
            <a:endParaRPr lang="en-US" dirty="0"/>
          </a:p>
          <a:p>
            <a:r>
              <a:rPr lang="en-US" dirty="0"/>
              <a:t>Lots of editorial variation across journals.</a:t>
            </a:r>
          </a:p>
          <a:p>
            <a:endParaRPr lang="en-US" dirty="0"/>
          </a:p>
          <a:p>
            <a:r>
              <a:rPr lang="en-US" dirty="0"/>
              <a:t>Less than full-text:  Working only with titles, abstracts (this phase only).</a:t>
            </a:r>
          </a:p>
          <a:p>
            <a:endParaRPr lang="en-US" dirty="0"/>
          </a:p>
          <a:p>
            <a:r>
              <a:rPr lang="en-US" dirty="0"/>
              <a:t>This type of problem is hard in general.</a:t>
            </a:r>
          </a:p>
          <a:p>
            <a:endParaRPr lang="en-US" dirty="0"/>
          </a:p>
          <a:p>
            <a:r>
              <a:rPr lang="en-US" dirty="0"/>
              <a:t>Personal learning curve for Spark-Scala.</a:t>
            </a:r>
          </a:p>
        </p:txBody>
      </p:sp>
    </p:spTree>
    <p:extLst>
      <p:ext uri="{BB962C8B-B14F-4D97-AF65-F5344CB8AC3E}">
        <p14:creationId xmlns:p14="http://schemas.microsoft.com/office/powerpoint/2010/main" val="487002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0BBBA-E211-C843-BE44-0FF575300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003459"/>
                </a:solidFill>
                <a:latin typeface="Nunito Black"/>
                <a:cs typeface="Nunito Black"/>
              </a:rPr>
              <a:t>Tools</a:t>
            </a:r>
            <a:r>
              <a:rPr lang="en-US" dirty="0"/>
              <a:t>:  A mixture of technologies and methods was employed to produce the results.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2AFE4C-3F38-0D43-9303-5F5D02E349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2493152"/>
            <a:ext cx="14756785" cy="717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29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C214-110D-894F-9416-9AD3359FC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0" dirty="0">
                <a:solidFill>
                  <a:srgbClr val="003459"/>
                </a:solidFill>
                <a:latin typeface="Nunito Black"/>
                <a:cs typeface="Nunito Black"/>
              </a:rPr>
              <a:t>Modeling Approach</a:t>
            </a:r>
            <a:r>
              <a:rPr lang="en-US" sz="3600" dirty="0"/>
              <a:t>:  Latent Dirichlet Allocation (LDA) — a Bayesian unsupervised-learning method — is commonly used for topic analysis.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5D1BC3-0B05-124E-A4FA-A03C0343D3F0}"/>
              </a:ext>
            </a:extLst>
          </p:cNvPr>
          <p:cNvSpPr txBox="1"/>
          <p:nvPr/>
        </p:nvSpPr>
        <p:spPr>
          <a:xfrm>
            <a:off x="388620" y="3817673"/>
            <a:ext cx="6822478" cy="45243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06400" indent="-406400">
              <a:buClr>
                <a:srgbClr val="971B2F"/>
              </a:buClr>
              <a:buFont typeface="Apple Symbols" panose="02000000000000000000" pitchFamily="2" charset="-79"/>
              <a:buChar char="⧐"/>
            </a:pPr>
            <a:r>
              <a:rPr lang="en-US" sz="3200" b="1" dirty="0">
                <a:solidFill>
                  <a:srgbClr val="003459"/>
                </a:solidFill>
                <a:latin typeface="Nunito" pitchFamily="2" charset="77"/>
              </a:rPr>
              <a:t>Latent</a:t>
            </a:r>
            <a:r>
              <a:rPr lang="en-US" sz="3200" dirty="0">
                <a:latin typeface="Nunito" pitchFamily="2" charset="77"/>
              </a:rPr>
              <a:t>: The </a:t>
            </a:r>
            <a:r>
              <a:rPr lang="en-US" sz="3200" i="1" dirty="0">
                <a:latin typeface="Nunito" pitchFamily="2" charset="77"/>
              </a:rPr>
              <a:t>Topic</a:t>
            </a:r>
            <a:r>
              <a:rPr lang="en-US" sz="3200" dirty="0">
                <a:latin typeface="Nunito" pitchFamily="2" charset="77"/>
              </a:rPr>
              <a:t> attribute is “latent”: Not directly observable.  </a:t>
            </a:r>
          </a:p>
          <a:p>
            <a:pPr marL="406400" indent="-406400">
              <a:buClr>
                <a:srgbClr val="971B2F"/>
              </a:buClr>
              <a:buFont typeface="Apple Symbols" panose="02000000000000000000" pitchFamily="2" charset="-79"/>
              <a:buChar char="⧐"/>
            </a:pPr>
            <a:r>
              <a:rPr lang="en-US" sz="3200" b="1" dirty="0">
                <a:solidFill>
                  <a:srgbClr val="003459"/>
                </a:solidFill>
                <a:latin typeface="Nunito" pitchFamily="2" charset="77"/>
              </a:rPr>
              <a:t>Dirichlet</a:t>
            </a:r>
            <a:r>
              <a:rPr lang="en-US" sz="3200" dirty="0">
                <a:latin typeface="Nunito" pitchFamily="2" charset="77"/>
              </a:rPr>
              <a:t>:  The </a:t>
            </a:r>
            <a:r>
              <a:rPr lang="en-US" sz="3200" i="1" dirty="0">
                <a:latin typeface="Nunito" pitchFamily="2" charset="77"/>
              </a:rPr>
              <a:t>Topic</a:t>
            </a:r>
            <a:r>
              <a:rPr lang="en-US" sz="3200" dirty="0">
                <a:latin typeface="Nunito" pitchFamily="2" charset="77"/>
              </a:rPr>
              <a:t> probabilities are described by Dirichlet probability distributions.</a:t>
            </a:r>
          </a:p>
          <a:p>
            <a:pPr marL="406400" indent="-406400">
              <a:buClr>
                <a:srgbClr val="971B2F"/>
              </a:buClr>
              <a:buFont typeface="Apple Symbols" panose="02000000000000000000" pitchFamily="2" charset="-79"/>
              <a:buChar char="⧐"/>
            </a:pPr>
            <a:r>
              <a:rPr lang="en-US" sz="3200" b="1" dirty="0">
                <a:solidFill>
                  <a:srgbClr val="003459"/>
                </a:solidFill>
                <a:latin typeface="Nunito" pitchFamily="2" charset="77"/>
              </a:rPr>
              <a:t>Allocation</a:t>
            </a:r>
            <a:r>
              <a:rPr lang="en-US" sz="3200" dirty="0">
                <a:latin typeface="Nunito" pitchFamily="2" charset="77"/>
              </a:rPr>
              <a:t>:  We allocate our degrees of belief across all topics, not definitively assigning to one or another.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8DE392BA-8661-8647-BCB5-6BE9DD67C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420" y="3510437"/>
            <a:ext cx="8366760" cy="513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30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17D80-DB39-8C4F-B688-3AA2562B0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3459"/>
                </a:solidFill>
                <a:latin typeface="Nunito Black" pitchFamily="2" charset="77"/>
              </a:rPr>
              <a:t>Key result</a:t>
            </a:r>
            <a:r>
              <a:rPr lang="en-US" dirty="0"/>
              <a:t>:  The model allocates degrees of belief </a:t>
            </a:r>
            <a:br>
              <a:rPr lang="en-US" dirty="0"/>
            </a:br>
            <a:r>
              <a:rPr lang="en-US" dirty="0"/>
              <a:t>𝒫𝓇{Topic | Document} for each document across all topics.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ABA9695-7691-0840-966E-B985EE864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2357684"/>
            <a:ext cx="15401430" cy="770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25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753BA-4719-4241-9B1E-59D9622DF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>
                <a:solidFill>
                  <a:srgbClr val="003459"/>
                </a:solidFill>
                <a:latin typeface="Nunito Black" pitchFamily="2" charset="77"/>
              </a:rPr>
              <a:t>Conclusion</a:t>
            </a:r>
            <a:r>
              <a:rPr lang="en-US" sz="3800" dirty="0"/>
              <a:t>:  Strong associations exist between known-theme documents and topics, but we fail to distinguish between themes.</a:t>
            </a:r>
          </a:p>
        </p:txBody>
      </p:sp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D7789677-9358-5241-9A4D-0C7BC405E1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43" y="2357685"/>
            <a:ext cx="13852313" cy="753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85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241DD-F14E-3B44-A36C-5580D1CF6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3459"/>
                </a:solidFill>
                <a:latin typeface="Nunito Black" pitchFamily="2" charset="77"/>
              </a:rPr>
              <a:t>Further directions</a:t>
            </a:r>
            <a:r>
              <a:rPr lang="en-US" dirty="0"/>
              <a:t>: INFORMS Annual Meeting 2020.</a:t>
            </a:r>
            <a:br>
              <a:rPr lang="en-US" dirty="0"/>
            </a:br>
            <a:r>
              <a:rPr lang="en-US" sz="2400" b="0" dirty="0">
                <a:solidFill>
                  <a:srgbClr val="85898A"/>
                </a:solidFill>
                <a:latin typeface="Nunito ExtraLight" pitchFamily="2" charset="77"/>
              </a:rPr>
              <a:t>(</a:t>
            </a:r>
            <a:r>
              <a:rPr lang="en-US" sz="2400" b="0" dirty="0">
                <a:solidFill>
                  <a:srgbClr val="85898A"/>
                </a:solidFill>
                <a:latin typeface="Nunito ExtraLight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http://meetings2.informs.org/</a:t>
            </a:r>
            <a:r>
              <a:rPr lang="en-US" sz="2400" b="0" dirty="0" err="1">
                <a:solidFill>
                  <a:srgbClr val="85898A"/>
                </a:solidFill>
                <a:latin typeface="Nunito ExtraLight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wordpress</a:t>
            </a:r>
            <a:r>
              <a:rPr lang="en-US" sz="2400" b="0" dirty="0">
                <a:solidFill>
                  <a:srgbClr val="85898A"/>
                </a:solidFill>
                <a:latin typeface="Nunito ExtraLight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/nationalharbor2020/</a:t>
            </a:r>
            <a:r>
              <a:rPr lang="en-US" sz="2400" b="0" dirty="0">
                <a:solidFill>
                  <a:srgbClr val="85898A"/>
                </a:solidFill>
                <a:latin typeface="Nunito ExtraLight" pitchFamily="2" charset="77"/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8EE03-1664-254E-A26A-D8721A0D5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Harvest full-text articles.</a:t>
            </a:r>
          </a:p>
          <a:p>
            <a:pPr lvl="1"/>
            <a:r>
              <a:rPr lang="en-US" dirty="0"/>
              <a:t>Fewer journals, more text.</a:t>
            </a:r>
          </a:p>
          <a:p>
            <a:pPr lvl="1"/>
            <a:r>
              <a:rPr lang="en-US" dirty="0"/>
              <a:t>Possibly one previously-unused business magazine.</a:t>
            </a:r>
          </a:p>
          <a:p>
            <a:pPr lvl="1"/>
            <a:endParaRPr lang="en-US" dirty="0"/>
          </a:p>
          <a:p>
            <a:r>
              <a:rPr lang="en-US" sz="3600" dirty="0"/>
              <a:t>Increase the signal strength.</a:t>
            </a:r>
          </a:p>
          <a:p>
            <a:pPr lvl="1"/>
            <a:r>
              <a:rPr lang="en-US" dirty="0"/>
              <a:t>Move beyond stemming to lemmatization, part-of-speech tagging</a:t>
            </a:r>
            <a:r>
              <a:rPr lang="en-US" sz="3600" dirty="0"/>
              <a:t>.</a:t>
            </a:r>
          </a:p>
          <a:p>
            <a:pPr lvl="1"/>
            <a:endParaRPr lang="en-US" sz="3600" dirty="0"/>
          </a:p>
          <a:p>
            <a:r>
              <a:rPr lang="en-US" sz="3600" dirty="0"/>
              <a:t>Explore improved algorithm scoring.</a:t>
            </a:r>
          </a:p>
          <a:p>
            <a:pPr lvl="1"/>
            <a:r>
              <a:rPr lang="en-US" dirty="0"/>
              <a:t>Look for a way to get “cleaner” topics</a:t>
            </a:r>
            <a:r>
              <a:rPr lang="en-US" sz="3600" dirty="0"/>
              <a:t>.</a:t>
            </a:r>
          </a:p>
          <a:p>
            <a:pPr lvl="1"/>
            <a:endParaRPr lang="en-US" sz="3600" dirty="0"/>
          </a:p>
          <a:p>
            <a:r>
              <a:rPr lang="en-US" sz="3600" dirty="0"/>
              <a:t>Attempt to visualize the evolution over time.</a:t>
            </a:r>
          </a:p>
        </p:txBody>
      </p:sp>
    </p:spTree>
    <p:extLst>
      <p:ext uri="{BB962C8B-B14F-4D97-AF65-F5344CB8AC3E}">
        <p14:creationId xmlns:p14="http://schemas.microsoft.com/office/powerpoint/2010/main" val="1147023867"/>
      </p:ext>
    </p:extLst>
  </p:cSld>
  <p:clrMapOvr>
    <a:masterClrMapping/>
  </p:clrMapOvr>
</p:sld>
</file>

<file path=ppt/theme/theme1.xml><?xml version="1.0" encoding="utf-8"?>
<a:theme xmlns:a="http://schemas.openxmlformats.org/drawingml/2006/main" name="654-02_Smarter_Marketing_PPT_template_white_R1">
  <a:themeElements>
    <a:clrScheme name="EIS_PPT_template_white_standard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83D1F5"/>
      </a:accent1>
      <a:accent2>
        <a:srgbClr val="8CC63F"/>
      </a:accent2>
      <a:accent3>
        <a:srgbClr val="FFFFFF"/>
      </a:accent3>
      <a:accent4>
        <a:srgbClr val="000000"/>
      </a:accent4>
      <a:accent5>
        <a:srgbClr val="C1E5F9"/>
      </a:accent5>
      <a:accent6>
        <a:srgbClr val="7EB338"/>
      </a:accent6>
      <a:hlink>
        <a:srgbClr val="F04E37"/>
      </a:hlink>
      <a:folHlink>
        <a:srgbClr val="F19027"/>
      </a:folHlink>
    </a:clrScheme>
    <a:fontScheme name="EIS_PPT_template_white_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IS_PPT_template_white_standar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83D1F5"/>
        </a:accent1>
        <a:accent2>
          <a:srgbClr val="8CC63F"/>
        </a:accent2>
        <a:accent3>
          <a:srgbClr val="FFFFFF"/>
        </a:accent3>
        <a:accent4>
          <a:srgbClr val="000000"/>
        </a:accent4>
        <a:accent5>
          <a:srgbClr val="C1E5F9"/>
        </a:accent5>
        <a:accent6>
          <a:srgbClr val="7EB338"/>
        </a:accent6>
        <a:hlink>
          <a:srgbClr val="F04E37"/>
        </a:hlink>
        <a:folHlink>
          <a:srgbClr val="F1902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104099</TotalTime>
  <Words>444</Words>
  <Application>Microsoft Macintosh PowerPoint</Application>
  <PresentationFormat>Custom</PresentationFormat>
  <Paragraphs>54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1" baseType="lpstr">
      <vt:lpstr>Apple Symbols</vt:lpstr>
      <vt:lpstr>Arial</vt:lpstr>
      <vt:lpstr>Avenir Book</vt:lpstr>
      <vt:lpstr>Avenir Light</vt:lpstr>
      <vt:lpstr>Calibri</vt:lpstr>
      <vt:lpstr>Georgia</vt:lpstr>
      <vt:lpstr>Lucida Grande</vt:lpstr>
      <vt:lpstr>Nunito</vt:lpstr>
      <vt:lpstr>Nunito Black</vt:lpstr>
      <vt:lpstr>Nunito ExtraLight</vt:lpstr>
      <vt:lpstr>Nunito Light</vt:lpstr>
      <vt:lpstr>Nunito SemiBold</vt:lpstr>
      <vt:lpstr>WingDings</vt:lpstr>
      <vt:lpstr>WingDings</vt:lpstr>
      <vt:lpstr>654-02_Smarter_Marketing_PPT_template_white_R1</vt:lpstr>
      <vt:lpstr>PowerPoint Presentation</vt:lpstr>
      <vt:lpstr>Statement of business problem.</vt:lpstr>
      <vt:lpstr>Key Business Problem:  Five key themes dominated the business-strategy research over the last century.  Can we detect them using machine-learning methods?</vt:lpstr>
      <vt:lpstr>What makes this problem challenging?</vt:lpstr>
      <vt:lpstr>Tools:  A mixture of technologies and methods was employed to produce the results.</vt:lpstr>
      <vt:lpstr>Modeling Approach:  Latent Dirichlet Allocation (LDA) — a Bayesian unsupervised-learning method — is commonly used for topic analysis.</vt:lpstr>
      <vt:lpstr>Key result:  The model allocates degrees of belief  𝒫𝓇{Topic | Document} for each document across all topics. </vt:lpstr>
      <vt:lpstr>Conclusion:  Strong associations exist between known-theme documents and topics, but we fail to distinguish between themes.</vt:lpstr>
      <vt:lpstr>Further directions: INFORMS Annual Meeting 2020. (http://meetings2.informs.org/wordpress/nationalharbor2020/)</vt:lpstr>
      <vt:lpstr>Questions?</vt:lpstr>
      <vt:lpstr>Theme ⓵:  The Competitive-Advantage framework spans multiple topics.</vt:lpstr>
      <vt:lpstr>Theme ⓶:  Disruptive Innovation overlaps with Competitive Advantage.</vt:lpstr>
      <vt:lpstr>Theme ⓷:  Dynamic Capabilities overlaps with some of Competitive Advantage’s strongest signals.</vt:lpstr>
      <vt:lpstr>Theme ⓸:  Information as an Asset is closely aligned to  Dynamic Capabilities.</vt:lpstr>
      <vt:lpstr>Theme ⓹:  Management Science is largely distinct, with some overlap with Competitive Advantage.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 Dolor Sed ut perspiciatis unde omnis iste.</dc:title>
  <dc:creator>lsadler</dc:creator>
  <cp:lastModifiedBy>Neil Hamlett</cp:lastModifiedBy>
  <cp:revision>3896</cp:revision>
  <cp:lastPrinted>2020-04-09T11:01:00Z</cp:lastPrinted>
  <dcterms:created xsi:type="dcterms:W3CDTF">2020-03-14T13:41:06Z</dcterms:created>
  <dcterms:modified xsi:type="dcterms:W3CDTF">2020-04-09T12:26:13Z</dcterms:modified>
</cp:coreProperties>
</file>